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61" r:id="rId4"/>
    <p:sldId id="262" r:id="rId5"/>
    <p:sldId id="265" r:id="rId6"/>
    <p:sldId id="271" r:id="rId7"/>
    <p:sldId id="260" r:id="rId8"/>
    <p:sldId id="267" r:id="rId9"/>
    <p:sldId id="269" r:id="rId10"/>
    <p:sldId id="272" r:id="rId11"/>
    <p:sldId id="270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94"/>
    <p:restoredTop sz="96405"/>
  </p:normalViewPr>
  <p:slideViewPr>
    <p:cSldViewPr snapToGrid="0" snapToObjects="1">
      <p:cViewPr varScale="1">
        <p:scale>
          <a:sx n="67" d="100"/>
          <a:sy n="67" d="100"/>
        </p:scale>
        <p:origin x="7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16148A8-EF3A-7D4C-AD60-E0AC16976CC2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852845BA-7796-6544-AC1B-4D239B8D988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8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setosa.io/ev/principal-component-analysis/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9074" y="4860012"/>
            <a:ext cx="7784275" cy="1571292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 to R and machine learning using </a:t>
            </a:r>
            <a:r>
              <a:rPr lang="en-US" dirty="0" err="1"/>
              <a:t>raman</a:t>
            </a:r>
            <a:r>
              <a:rPr lang="en-US" dirty="0"/>
              <a:t> spectroscopy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Freya Woods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04" y="6423177"/>
            <a:ext cx="3324158" cy="3425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598" y="6271751"/>
            <a:ext cx="1986333" cy="57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421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segment 2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Feel free to use the pre-made scripts provided, or continue from your previous script</a:t>
            </a:r>
          </a:p>
          <a:p>
            <a:endParaRPr lang="en-US" dirty="0"/>
          </a:p>
          <a:p>
            <a:r>
              <a:rPr lang="en-US" dirty="0"/>
              <a:t>And let’s code!</a:t>
            </a:r>
          </a:p>
        </p:txBody>
      </p:sp>
    </p:spTree>
    <p:extLst>
      <p:ext uri="{BB962C8B-B14F-4D97-AF65-F5344CB8AC3E}">
        <p14:creationId xmlns:p14="http://schemas.microsoft.com/office/powerpoint/2010/main" val="860241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- K-means clustering is a machine learning technique </a:t>
            </a:r>
          </a:p>
          <a:p>
            <a:r>
              <a:rPr lang="en-US" dirty="0"/>
              <a:t>- it’s known as an unsupervised method, meaning we don’t give it knowledge of the classes, just the data</a:t>
            </a:r>
          </a:p>
          <a:p>
            <a:r>
              <a:rPr lang="en-US" dirty="0"/>
              <a:t>- By computing the distance from one data point to all other data point, we can estimate where clusters arise</a:t>
            </a:r>
          </a:p>
          <a:p>
            <a:r>
              <a:rPr lang="en-US" dirty="0"/>
              <a:t>- We can then use the model to test new data, and see which cluster it fits into best</a:t>
            </a:r>
          </a:p>
        </p:txBody>
      </p:sp>
      <p:pic>
        <p:nvPicPr>
          <p:cNvPr id="2050" name="Picture 2" descr="CA guided K-means clustering vs K-means clustering for number of... |  Download 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007" y="2437514"/>
            <a:ext cx="6039408" cy="301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428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segment 3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let’s code!</a:t>
            </a:r>
          </a:p>
        </p:txBody>
      </p:sp>
    </p:spTree>
    <p:extLst>
      <p:ext uri="{BB962C8B-B14F-4D97-AF65-F5344CB8AC3E}">
        <p14:creationId xmlns:p14="http://schemas.microsoft.com/office/powerpoint/2010/main" val="3568428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we’ll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Raman spectroscopy</a:t>
            </a:r>
          </a:p>
          <a:p>
            <a:r>
              <a:rPr lang="en-US" dirty="0"/>
              <a:t>The data we’ll be exploring today</a:t>
            </a:r>
          </a:p>
          <a:p>
            <a:r>
              <a:rPr lang="en-US" dirty="0"/>
              <a:t>Why R?</a:t>
            </a:r>
          </a:p>
          <a:p>
            <a:r>
              <a:rPr lang="en-US" dirty="0"/>
              <a:t>Introduction to R studio</a:t>
            </a:r>
          </a:p>
          <a:p>
            <a:r>
              <a:rPr lang="en-US" dirty="0"/>
              <a:t>Data manipulation and </a:t>
            </a:r>
            <a:r>
              <a:rPr lang="en-US" dirty="0" err="1"/>
              <a:t>visualisation</a:t>
            </a:r>
            <a:r>
              <a:rPr lang="en-US" dirty="0"/>
              <a:t> in R</a:t>
            </a:r>
          </a:p>
          <a:p>
            <a:r>
              <a:rPr lang="en-US" dirty="0"/>
              <a:t>Principle component analysis </a:t>
            </a:r>
          </a:p>
          <a:p>
            <a:r>
              <a:rPr lang="en-US" dirty="0"/>
              <a:t>K-means clustering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626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Raman Scattering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717" y="3650937"/>
            <a:ext cx="3579036" cy="2983364"/>
          </a:xfrm>
          <a:prstGeom prst="rect">
            <a:avLst/>
          </a:prstGeom>
        </p:spPr>
      </p:pic>
      <p:pic>
        <p:nvPicPr>
          <p:cNvPr id="3074" name="Picture 2" descr="https://upload.wikimedia.org/wikipedia/commons/thumb/4/41/Raman_energy_levels.svg/2560px-Raman_energy_levels.svg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58" y="2392022"/>
            <a:ext cx="4930178" cy="3770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884164" y="1848255"/>
            <a:ext cx="48600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Type of vibrational spectroscopy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Use photons to stimulate vibrations in molecules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Detect </a:t>
            </a:r>
            <a:r>
              <a:rPr lang="en-US" dirty="0" err="1"/>
              <a:t>inelastically</a:t>
            </a:r>
            <a:r>
              <a:rPr lang="en-US" dirty="0"/>
              <a:t> scattered light due to Raman effect 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389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Raman useful?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9" y="2285999"/>
            <a:ext cx="4735404" cy="4162301"/>
          </a:xfrm>
        </p:spPr>
        <p:txBody>
          <a:bodyPr>
            <a:normAutofit/>
          </a:bodyPr>
          <a:lstStyle/>
          <a:p>
            <a:r>
              <a:rPr lang="en-US" dirty="0"/>
              <a:t>- Non-destructive method for sample analysis</a:t>
            </a:r>
          </a:p>
          <a:p>
            <a:r>
              <a:rPr lang="en-US" dirty="0"/>
              <a:t>- Sensitive to small changes in molecular structure</a:t>
            </a:r>
          </a:p>
          <a:p>
            <a:r>
              <a:rPr lang="en-US" dirty="0"/>
              <a:t>- Can be used for quantitative analysis</a:t>
            </a:r>
          </a:p>
          <a:p>
            <a:r>
              <a:rPr lang="en-US" dirty="0"/>
              <a:t>- Not affected by water – can do wet analysis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856" y="384998"/>
            <a:ext cx="4620325" cy="47109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7967" y="5095918"/>
            <a:ext cx="2392937" cy="17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215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Raman of </a:t>
            </a:r>
            <a:r>
              <a:rPr lang="en-US" dirty="0" err="1"/>
              <a:t>Biofluids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2084832"/>
            <a:ext cx="6891041" cy="40227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17725" y="2084832"/>
            <a:ext cx="28382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Non-destructive method (if used carefully)</a:t>
            </a:r>
          </a:p>
          <a:p>
            <a:pPr marL="285750" indent="-285750">
              <a:buFontTx/>
              <a:buChar char="-"/>
            </a:pPr>
            <a:r>
              <a:rPr lang="en-US" dirty="0"/>
              <a:t>Can couple machine learning with Raman spectroscopy for disease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92271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we’re looking at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286000"/>
            <a:ext cx="4160715" cy="376460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- Blood serum spectra from 12 patients</a:t>
            </a:r>
          </a:p>
          <a:p>
            <a:r>
              <a:rPr lang="en-US" dirty="0"/>
              <a:t>- 6 have colorectal cancer, 6 are controls samples</a:t>
            </a:r>
          </a:p>
          <a:p>
            <a:r>
              <a:rPr lang="en-US" dirty="0"/>
              <a:t>- There are 5 repeat spectra per patient, so we have 12*5 spectra = 60</a:t>
            </a:r>
          </a:p>
          <a:p>
            <a:r>
              <a:rPr lang="en-US" dirty="0"/>
              <a:t>- The data is structured such that:</a:t>
            </a:r>
          </a:p>
          <a:p>
            <a:r>
              <a:rPr lang="en-US" dirty="0"/>
              <a:t>1. the first row contains the wavenumber (x axis)</a:t>
            </a:r>
          </a:p>
          <a:p>
            <a:r>
              <a:rPr lang="en-US" dirty="0"/>
              <a:t>2. each subsequent row contains the spectrum of one repeat</a:t>
            </a:r>
          </a:p>
          <a:p>
            <a:r>
              <a:rPr lang="en-US" dirty="0"/>
              <a:t>3. Column V1016 contains the diagnosis (”Cancer” or “Control”)</a:t>
            </a:r>
          </a:p>
          <a:p>
            <a:r>
              <a:rPr lang="en-US" dirty="0"/>
              <a:t>4. Column V1017 contains the ID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756143"/>
              </p:ext>
            </p:extLst>
          </p:nvPr>
        </p:nvGraphicFramePr>
        <p:xfrm>
          <a:off x="5418305" y="2355471"/>
          <a:ext cx="6084113" cy="18128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91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91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9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2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57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6915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6915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0917">
                <a:tc>
                  <a:txBody>
                    <a:bodyPr/>
                    <a:lstStyle/>
                    <a:p>
                      <a:r>
                        <a:rPr lang="en-US" dirty="0"/>
                        <a:t>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V1016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V1017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917">
                <a:tc>
                  <a:txBody>
                    <a:bodyPr/>
                    <a:lstStyle/>
                    <a:p>
                      <a:r>
                        <a:rPr lang="en-US" dirty="0" err="1"/>
                        <a:t>Wn</a:t>
                      </a:r>
                      <a:r>
                        <a:rPr lang="en-US" dirty="0"/>
                        <a:t>[1]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Wn</a:t>
                      </a:r>
                      <a:r>
                        <a:rPr lang="en-US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Diagnosis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091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091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754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- Open source, hundreds of user contributed packages with code to use</a:t>
            </a:r>
          </a:p>
          <a:p>
            <a:r>
              <a:rPr lang="en-US" dirty="0"/>
              <a:t>- Similar to Python in terms of functionality</a:t>
            </a:r>
          </a:p>
          <a:p>
            <a:r>
              <a:rPr lang="en-US" dirty="0"/>
              <a:t>- Used in all areas, from industry to research to public sector</a:t>
            </a:r>
          </a:p>
          <a:p>
            <a:r>
              <a:rPr lang="en-US" dirty="0"/>
              <a:t>- Go to language for statistics and data science, huge support online</a:t>
            </a:r>
          </a:p>
          <a:p>
            <a:r>
              <a:rPr lang="en-US" dirty="0"/>
              <a:t>- One big downside for me: base R’s plotting is not great, BUT ggplot2, </a:t>
            </a:r>
            <a:r>
              <a:rPr lang="en-US" dirty="0" err="1"/>
              <a:t>plotly</a:t>
            </a:r>
            <a:r>
              <a:rPr lang="en-US" dirty="0"/>
              <a:t> developed to create nice publication ready plots</a:t>
            </a:r>
          </a:p>
        </p:txBody>
      </p:sp>
    </p:spTree>
    <p:extLst>
      <p:ext uri="{BB962C8B-B14F-4D97-AF65-F5344CB8AC3E}">
        <p14:creationId xmlns:p14="http://schemas.microsoft.com/office/powerpoint/2010/main" val="2022544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segment 1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a blank R script, have your data in a folder you can navigate to</a:t>
            </a:r>
          </a:p>
          <a:p>
            <a:endParaRPr lang="en-US" dirty="0"/>
          </a:p>
          <a:p>
            <a:r>
              <a:rPr lang="en-US" dirty="0"/>
              <a:t>And let’s code!</a:t>
            </a:r>
          </a:p>
        </p:txBody>
      </p:sp>
    </p:spTree>
    <p:extLst>
      <p:ext uri="{BB962C8B-B14F-4D97-AF65-F5344CB8AC3E}">
        <p14:creationId xmlns:p14="http://schemas.microsoft.com/office/powerpoint/2010/main" val="758589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 Component Analysis (PCA)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- In our Raman spectra, we have 1015 variables that we might see differences between Cancers and Controls</a:t>
            </a:r>
          </a:p>
          <a:p>
            <a:r>
              <a:rPr lang="en-US" dirty="0"/>
              <a:t>- Is there a way to reduce this to fewer variables while maintaining variance?</a:t>
            </a:r>
          </a:p>
          <a:p>
            <a:r>
              <a:rPr lang="en-US" dirty="0"/>
              <a:t>- PCA! </a:t>
            </a:r>
          </a:p>
          <a:p>
            <a:r>
              <a:rPr lang="en-US" dirty="0"/>
              <a:t>- Finding such new variables, the principal components, reduces to solving an eigenvalue/eigenvector problem, and the new variables are defined by the dataset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8404699" y="3569084"/>
            <a:ext cx="427388" cy="1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908587" y="5252936"/>
            <a:ext cx="1857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2"/>
              </a:rPr>
              <a:t>Source: setosa.io</a:t>
            </a:r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9AC84F2-7146-4EB7-8BF8-30CA4FDFD66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0188" y="2084832"/>
            <a:ext cx="4754562" cy="3926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3F5C17-C6BB-481E-BAAD-BE51BE9B70CB}"/>
              </a:ext>
            </a:extLst>
          </p:cNvPr>
          <p:cNvSpPr txBox="1"/>
          <p:nvPr/>
        </p:nvSpPr>
        <p:spPr>
          <a:xfrm>
            <a:off x="6580188" y="5888243"/>
            <a:ext cx="47545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PCA on wiki – showing an application in genetics, clustering of types of </a:t>
            </a:r>
            <a:r>
              <a:rPr lang="en-US" dirty="0" err="1"/>
              <a:t>y-chromosome</a:t>
            </a:r>
            <a:r>
              <a:rPr lang="en-US" dirty="0"/>
              <a:t> alleles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86623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529</Words>
  <Application>Microsoft Office PowerPoint</Application>
  <PresentationFormat>Widescreen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Tw Cen MT</vt:lpstr>
      <vt:lpstr>Tw Cen MT Condensed</vt:lpstr>
      <vt:lpstr>Wingdings 3</vt:lpstr>
      <vt:lpstr>Integral</vt:lpstr>
      <vt:lpstr>Introduction to R and machine learning using raman spectroscopy</vt:lpstr>
      <vt:lpstr>What we’ll cover</vt:lpstr>
      <vt:lpstr>Raman Scattering</vt:lpstr>
      <vt:lpstr>Why is Raman useful?</vt:lpstr>
      <vt:lpstr>Raman of Biofluids</vt:lpstr>
      <vt:lpstr>Data we’re looking at today</vt:lpstr>
      <vt:lpstr>Why R?</vt:lpstr>
      <vt:lpstr>Coding segment 1  </vt:lpstr>
      <vt:lpstr>Principle Component Analysis (PCA)</vt:lpstr>
      <vt:lpstr>Coding segment 2  </vt:lpstr>
      <vt:lpstr>K-means Clustering </vt:lpstr>
      <vt:lpstr>Coding segment 3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PMC102: Chemical Analysis Vibrational Spectroscopy</dc:title>
  <dc:creator>WOODS F. (795986)</dc:creator>
  <cp:lastModifiedBy>WOODS F. (795986)</cp:lastModifiedBy>
  <cp:revision>13</cp:revision>
  <dcterms:created xsi:type="dcterms:W3CDTF">2021-04-08T14:55:01Z</dcterms:created>
  <dcterms:modified xsi:type="dcterms:W3CDTF">2021-04-19T09:55:33Z</dcterms:modified>
</cp:coreProperties>
</file>

<file path=docProps/thumbnail.jpeg>
</file>